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7" r:id="rId4"/>
  </p:sldIdLst>
  <p:sldSz cy="10699750" cx="15125700"/>
  <p:notesSz cx="9928225" cy="6797675"/>
  <p:defaultTextStyle>
    <a:defPPr>
      <a:defRPr kern="0"/>
    </a:def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8561" autoAdjust="0"/>
  </p:normalViewPr>
  <p:slideViewPr>
    <p:cSldViewPr>
      <p:cViewPr>
        <p:scale>
          <a:sx n="100" d="100"/>
          <a:sy n="100" d="100"/>
        </p:scale>
        <p:origin x="-72" y="28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/Relationships>
</file>

<file path=ppt/handoutMasters/_rels/handout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39884"/>
          </a:xfrm>
          <a:prstGeom prst="rect"/>
        </p:spPr>
        <p:txBody>
          <a:bodyPr bIns="29608" lIns="59217" rIns="59217" rtlCol="0" tIns="29608" vert="horz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1048626" name="Дата 2"/>
          <p:cNvSpPr>
            <a:spLocks noGrp="1"/>
          </p:cNvSpPr>
          <p:nvPr>
            <p:ph type="dt" sz="quarter" idx="1"/>
          </p:nvPr>
        </p:nvSpPr>
        <p:spPr>
          <a:xfrm>
            <a:off x="5623702" y="0"/>
            <a:ext cx="4302439" cy="339884"/>
          </a:xfrm>
          <a:prstGeom prst="rect"/>
        </p:spPr>
        <p:txBody>
          <a:bodyPr bIns="29608" lIns="59217" rIns="59217" rtlCol="0" tIns="29608" vert="horz"/>
          <a:lstStyle>
            <a:lvl1pPr algn="r">
              <a:defRPr sz="800"/>
            </a:lvl1pPr>
          </a:lstStyle>
          <a:p>
            <a:fld id="{1BF2A069-B407-48F1-8AF6-79BF18EE56FC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1048627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783"/>
            <a:ext cx="4302440" cy="339884"/>
          </a:xfrm>
          <a:prstGeom prst="rect"/>
        </p:spPr>
        <p:txBody>
          <a:bodyPr anchor="b" bIns="29608" lIns="59217" rIns="59217" rtlCol="0" tIns="29608" vert="horz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1048628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702" y="6456783"/>
            <a:ext cx="4302439" cy="339884"/>
          </a:xfrm>
          <a:prstGeom prst="rect"/>
        </p:spPr>
        <p:txBody>
          <a:bodyPr anchor="b" bIns="29608" lIns="59217" rIns="59217" rtlCol="0" tIns="29608" vert="horz"/>
          <a:lstStyle>
            <a:lvl1pPr algn="r">
              <a:defRPr sz="800"/>
            </a:lvl1pPr>
          </a:lstStyle>
          <a:p>
            <a:fld id="{1BD8D9CE-08DC-4736-884B-644D1BB6AA5C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</p:handoutMaster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39884"/>
          </a:xfrm>
          <a:prstGeom prst="rect"/>
        </p:spPr>
        <p:txBody>
          <a:bodyPr bIns="29608" lIns="59217" rIns="59217" rtlCol="0" tIns="29608" vert="horz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1048620" name="Дата 2"/>
          <p:cNvSpPr>
            <a:spLocks noGrp="1"/>
          </p:cNvSpPr>
          <p:nvPr>
            <p:ph type="dt" idx="1"/>
          </p:nvPr>
        </p:nvSpPr>
        <p:spPr>
          <a:xfrm>
            <a:off x="5623702" y="0"/>
            <a:ext cx="4302439" cy="339884"/>
          </a:xfrm>
          <a:prstGeom prst="rect"/>
        </p:spPr>
        <p:txBody>
          <a:bodyPr bIns="29608" lIns="59217" rIns="59217" rtlCol="0" tIns="29608" vert="horz"/>
          <a:lstStyle>
            <a:lvl1pPr algn="r">
              <a:defRPr sz="800"/>
            </a:lvl1pPr>
          </a:lstStyle>
          <a:p>
            <a:fld id="{ADF0536C-9A04-4116-9D85-C92EE21CFB92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1048621" name="Образ слайда 3"/>
          <p:cNvSpPr>
            <a:spLocks noChangeAspect="1" noRot="1" noGrp="1"/>
          </p:cNvSpPr>
          <p:nvPr>
            <p:ph type="sldImg" idx="2"/>
          </p:nvPr>
        </p:nvSpPr>
        <p:spPr>
          <a:xfrm>
            <a:off x="3162300" y="509588"/>
            <a:ext cx="3603625" cy="2549525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29608" lIns="59217" rIns="59217" rtlCol="0" tIns="29608" vert="horz"/>
          <a:p>
            <a:endParaRPr lang="ru-RU"/>
          </a:p>
        </p:txBody>
      </p:sp>
      <p:sp>
        <p:nvSpPr>
          <p:cNvPr id="1048622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032" y="3229400"/>
            <a:ext cx="7942163" cy="3058954"/>
          </a:xfrm>
          <a:prstGeom prst="rect"/>
        </p:spPr>
        <p:txBody>
          <a:bodyPr bIns="29608" lIns="59217" rIns="59217" rtlCol="0" tIns="29608" vert="horz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23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783"/>
            <a:ext cx="4302440" cy="339884"/>
          </a:xfrm>
          <a:prstGeom prst="rect"/>
        </p:spPr>
        <p:txBody>
          <a:bodyPr anchor="b" bIns="29608" lIns="59217" rIns="59217" rtlCol="0" tIns="29608" vert="horz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1048624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702" y="6456783"/>
            <a:ext cx="4302439" cy="339884"/>
          </a:xfrm>
          <a:prstGeom prst="rect"/>
        </p:spPr>
        <p:txBody>
          <a:bodyPr anchor="b" bIns="29608" lIns="59217" rIns="59217" rtlCol="0" tIns="29608" vert="horz"/>
          <a:lstStyle>
            <a:lvl1pPr algn="r">
              <a:defRPr sz="800"/>
            </a:lvl1pPr>
          </a:lstStyle>
          <a:p>
            <a:fld id="{F03A8193-A828-49E3-8DF9-4503B55DADB6}" type="slidenum">
              <a:rPr lang="ru-RU" smtClean="0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раз слайда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597" name="Заметки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dirty="0" lang="ru-RU"/>
          </a:p>
        </p:txBody>
      </p:sp>
      <p:sp>
        <p:nvSpPr>
          <p:cNvPr id="1048598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F03A8193-A828-49E3-8DF9-4503B55DADB6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Holder 2"/>
          <p:cNvSpPr>
            <a:spLocks noGrp="1"/>
          </p:cNvSpPr>
          <p:nvPr>
            <p:ph type="ctrTitle"/>
          </p:nvPr>
        </p:nvSpPr>
        <p:spPr>
          <a:xfrm>
            <a:off x="1134427" y="3316922"/>
            <a:ext cx="12856845" cy="2246947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00" name="Holder 3"/>
          <p:cNvSpPr>
            <a:spLocks noGrp="1"/>
          </p:cNvSpPr>
          <p:nvPr>
            <p:ph type="subTitle" idx="4"/>
          </p:nvPr>
        </p:nvSpPr>
        <p:spPr>
          <a:xfrm>
            <a:off x="2268855" y="5991860"/>
            <a:ext cx="10587990" cy="2674937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01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02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603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p/>
        </p:txBody>
      </p:sp>
      <p:sp>
        <p:nvSpPr>
          <p:cNvPr id="1048605" name="Holder 3"/>
          <p:cNvSpPr>
            <a:spLocks noGrp="1"/>
          </p:cNvSpPr>
          <p:nvPr>
            <p:ph type="body" idx="1"/>
          </p:nvPr>
        </p:nvSpPr>
        <p:spPr/>
        <p:txBody>
          <a:bodyPr bIns="0" lIns="0" rIns="0" tIns="0"/>
          <a:p/>
        </p:txBody>
      </p:sp>
      <p:sp>
        <p:nvSpPr>
          <p:cNvPr id="1048606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07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608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p/>
        </p:txBody>
      </p:sp>
      <p:sp>
        <p:nvSpPr>
          <p:cNvPr id="1048610" name="Holder 3"/>
          <p:cNvSpPr>
            <a:spLocks noGrp="1"/>
          </p:cNvSpPr>
          <p:nvPr>
            <p:ph sz="half" idx="2"/>
          </p:nvPr>
        </p:nvSpPr>
        <p:spPr>
          <a:xfrm>
            <a:off x="756285" y="2460942"/>
            <a:ext cx="6579679" cy="7061835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11" name="Holder 4"/>
          <p:cNvSpPr>
            <a:spLocks noGrp="1"/>
          </p:cNvSpPr>
          <p:nvPr>
            <p:ph sz="half" idx="3"/>
          </p:nvPr>
        </p:nvSpPr>
        <p:spPr>
          <a:xfrm>
            <a:off x="7789735" y="2460942"/>
            <a:ext cx="6579679" cy="7061835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612" name="Holder 5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13" name="Holder 6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614" name="Holder 7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p/>
        </p:txBody>
      </p:sp>
      <p:sp>
        <p:nvSpPr>
          <p:cNvPr id="1048616" name="Holder 3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17" name="Holder 4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618" name="Holder 5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Holder 2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82" name="Holder 3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583" name="Holder 4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image" Target="../media/image1.jpeg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bg object 16"/>
          <p:cNvPicPr>
            <a:picLocks/>
          </p:cNvPicPr>
          <p:nvPr/>
        </p:nvPicPr>
        <p:blipFill>
          <a:blip xmlns:r="http://schemas.openxmlformats.org/officeDocument/2006/relationships" r:embed="rId6" cstate="print"/>
          <a:stretch>
            <a:fillRect/>
          </a:stretch>
        </p:blipFill>
        <p:spPr>
          <a:xfrm>
            <a:off x="0" y="0"/>
            <a:ext cx="15122525" cy="10693399"/>
          </a:xfrm>
          <a:prstGeom prst="rect"/>
        </p:spPr>
      </p:pic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756285" y="427990"/>
            <a:ext cx="13613130" cy="171196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756285" y="2460942"/>
            <a:ext cx="13613130" cy="7061835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50768"/>
            <a:ext cx="4840224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756285" y="9950768"/>
            <a:ext cx="3478911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50768"/>
            <a:ext cx="3478911" cy="534987"/>
          </a:xfrm>
          <a:prstGeom prst="rect"/>
        </p:spPr>
        <p:txBody>
          <a:bodyPr bIns="0" lIns="0" rIns="0" tIns="0" wrap="square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object 2"/>
          <p:cNvSpPr txBox="1"/>
          <p:nvPr/>
        </p:nvSpPr>
        <p:spPr>
          <a:xfrm>
            <a:off x="9434830" y="103377"/>
            <a:ext cx="4895215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10">
                <a:latin typeface="Arial"/>
                <a:cs typeface="Arial"/>
              </a:rPr>
              <a:t>ГОРОДСКАЯ</a:t>
            </a:r>
            <a:r>
              <a:rPr b="1" dirty="0" sz="1800" spc="-15">
                <a:latin typeface="Arial"/>
                <a:cs typeface="Arial"/>
              </a:rPr>
              <a:t> </a:t>
            </a:r>
            <a:r>
              <a:rPr b="1" dirty="0" sz="1800" spc="-10">
                <a:latin typeface="Arial"/>
                <a:cs typeface="Arial"/>
              </a:rPr>
              <a:t>БИБЛИОТЕКА</a:t>
            </a:r>
            <a:r>
              <a:rPr b="1" dirty="0" sz="1800" spc="-65">
                <a:latin typeface="Arial"/>
                <a:cs typeface="Arial"/>
              </a:rPr>
              <a:t> </a:t>
            </a:r>
            <a:r>
              <a:rPr b="1" dirty="0" sz="1800">
                <a:latin typeface="Arial"/>
                <a:cs typeface="Arial"/>
              </a:rPr>
              <a:t>№</a:t>
            </a:r>
            <a:r>
              <a:rPr b="1" dirty="0" sz="1800" spc="-40">
                <a:latin typeface="Arial"/>
                <a:cs typeface="Arial"/>
              </a:rPr>
              <a:t> </a:t>
            </a:r>
            <a:r>
              <a:rPr b="1" dirty="0" sz="1800">
                <a:latin typeface="Arial"/>
                <a:cs typeface="Arial"/>
              </a:rPr>
              <a:t>3</a:t>
            </a:r>
            <a:r>
              <a:rPr b="1" dirty="0" sz="1800" spc="-60">
                <a:latin typeface="Arial"/>
                <a:cs typeface="Arial"/>
              </a:rPr>
              <a:t> </a:t>
            </a:r>
            <a:r>
              <a:rPr b="1" dirty="0" sz="1800" spc="-30">
                <a:latin typeface="Arial"/>
                <a:cs typeface="Arial"/>
              </a:rPr>
              <a:t>г.о</a:t>
            </a:r>
            <a:r>
              <a:rPr b="1" dirty="0" sz="1800" i="1" spc="-30">
                <a:latin typeface="Arial"/>
                <a:cs typeface="Arial"/>
              </a:rPr>
              <a:t>.</a:t>
            </a:r>
            <a:r>
              <a:rPr b="1" dirty="0" sz="1800" i="1" spc="-60">
                <a:latin typeface="Arial"/>
                <a:cs typeface="Arial"/>
              </a:rPr>
              <a:t> </a:t>
            </a:r>
            <a:r>
              <a:rPr b="1" dirty="0" sz="1800" i="1" spc="-10">
                <a:latin typeface="Arial"/>
                <a:cs typeface="Arial"/>
              </a:rPr>
              <a:t>ХИМКИ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48585" name="object 3"/>
          <p:cNvSpPr txBox="1"/>
          <p:nvPr/>
        </p:nvSpPr>
        <p:spPr>
          <a:xfrm>
            <a:off x="10019538" y="7448550"/>
            <a:ext cx="2056764" cy="6229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>
                <a:solidFill>
                  <a:srgbClr val="FF0000"/>
                </a:solidFill>
                <a:latin typeface="Arial"/>
                <a:cs typeface="Arial"/>
              </a:rPr>
              <a:t>Время</a:t>
            </a:r>
            <a:r>
              <a:rPr b="1" dirty="0" sz="1400" spc="33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 sz="1400" spc="-10">
                <a:solidFill>
                  <a:srgbClr val="FF0000"/>
                </a:solidFill>
                <a:latin typeface="Arial"/>
                <a:cs typeface="Arial"/>
              </a:rPr>
              <a:t>работы: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b="1" dirty="0" sz="1400">
                <a:latin typeface="Arial"/>
                <a:cs typeface="Arial"/>
              </a:rPr>
              <a:t>вторник</a:t>
            </a:r>
            <a:r>
              <a:rPr b="1" dirty="0" sz="1400" spc="-45">
                <a:latin typeface="Arial"/>
                <a:cs typeface="Arial"/>
              </a:rPr>
              <a:t> </a:t>
            </a:r>
            <a:r>
              <a:rPr b="1" dirty="0" sz="1400">
                <a:latin typeface="Arial"/>
                <a:cs typeface="Arial"/>
              </a:rPr>
              <a:t>–</a:t>
            </a:r>
            <a:r>
              <a:rPr b="1" dirty="0" sz="1400" spc="-60">
                <a:latin typeface="Arial"/>
                <a:cs typeface="Arial"/>
              </a:rPr>
              <a:t> </a:t>
            </a:r>
            <a:r>
              <a:rPr b="1" dirty="0" sz="1400" spc="-10">
                <a:latin typeface="Arial"/>
                <a:cs typeface="Arial"/>
              </a:rPr>
              <a:t>воскресенье </a:t>
            </a:r>
            <a:r>
              <a:rPr b="1" dirty="0" sz="1400" spc="-25">
                <a:latin typeface="Arial"/>
                <a:cs typeface="Arial"/>
              </a:rPr>
              <a:t>11:00-</a:t>
            </a:r>
            <a:r>
              <a:rPr b="1" dirty="0" sz="1400" spc="-10">
                <a:latin typeface="Arial"/>
                <a:cs typeface="Arial"/>
              </a:rPr>
              <a:t>21:00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48586" name="object 4"/>
          <p:cNvSpPr txBox="1"/>
          <p:nvPr/>
        </p:nvSpPr>
        <p:spPr>
          <a:xfrm>
            <a:off x="10019538" y="8301989"/>
            <a:ext cx="2322195" cy="419101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dirty="0" sz="1400">
                <a:latin typeface="Arial"/>
                <a:cs typeface="Arial"/>
              </a:rPr>
              <a:t>Последний</a:t>
            </a:r>
            <a:r>
              <a:rPr b="1" dirty="0" sz="1400" spc="-40">
                <a:latin typeface="Arial"/>
                <a:cs typeface="Arial"/>
              </a:rPr>
              <a:t> </a:t>
            </a:r>
            <a:r>
              <a:rPr b="1" dirty="0" sz="1400">
                <a:latin typeface="Arial"/>
                <a:cs typeface="Arial"/>
              </a:rPr>
              <a:t>день</a:t>
            </a:r>
            <a:r>
              <a:rPr b="1" dirty="0" sz="1400" spc="-35">
                <a:latin typeface="Arial"/>
                <a:cs typeface="Arial"/>
              </a:rPr>
              <a:t> </a:t>
            </a:r>
            <a:r>
              <a:rPr b="1" dirty="0" sz="1400">
                <a:latin typeface="Arial"/>
                <a:cs typeface="Arial"/>
              </a:rPr>
              <a:t>месяца</a:t>
            </a:r>
            <a:r>
              <a:rPr b="1" dirty="0" sz="1400" spc="-50">
                <a:latin typeface="Arial"/>
                <a:cs typeface="Arial"/>
              </a:rPr>
              <a:t> – </a:t>
            </a:r>
            <a:r>
              <a:rPr b="1" dirty="0" sz="1400" spc="-10">
                <a:latin typeface="Arial"/>
                <a:cs typeface="Arial"/>
              </a:rPr>
              <a:t>санитарный.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48587" name="object 5"/>
          <p:cNvSpPr txBox="1"/>
          <p:nvPr/>
        </p:nvSpPr>
        <p:spPr>
          <a:xfrm>
            <a:off x="12789534" y="7438389"/>
            <a:ext cx="1548130" cy="10293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FF0000"/>
                </a:solidFill>
                <a:latin typeface="Arial"/>
                <a:cs typeface="Arial"/>
              </a:rPr>
              <a:t>Контакты: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1" dirty="0" sz="1400">
                <a:latin typeface="Arial"/>
                <a:cs typeface="Arial"/>
              </a:rPr>
              <a:t>+7</a:t>
            </a:r>
            <a:r>
              <a:rPr b="1" dirty="0" sz="1400" spc="20">
                <a:latin typeface="Arial"/>
                <a:cs typeface="Arial"/>
              </a:rPr>
              <a:t> </a:t>
            </a:r>
            <a:r>
              <a:rPr b="1" dirty="0" sz="1400">
                <a:latin typeface="Arial"/>
                <a:cs typeface="Arial"/>
              </a:rPr>
              <a:t>(495) </a:t>
            </a:r>
            <a:r>
              <a:rPr b="1" dirty="0" sz="1400" spc="-10">
                <a:latin typeface="Arial"/>
                <a:cs typeface="Arial"/>
              </a:rPr>
              <a:t>571-15-</a:t>
            </a:r>
            <a:r>
              <a:rPr b="1" dirty="0" sz="1400" spc="-25">
                <a:latin typeface="Arial"/>
                <a:cs typeface="Arial"/>
              </a:rPr>
              <a:t>24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b="1" dirty="0" sz="1400">
                <a:latin typeface="Arial"/>
                <a:cs typeface="Arial"/>
              </a:rPr>
              <a:t>+7</a:t>
            </a:r>
            <a:r>
              <a:rPr b="1" dirty="0" sz="1400" spc="20">
                <a:latin typeface="Arial"/>
                <a:cs typeface="Arial"/>
              </a:rPr>
              <a:t> </a:t>
            </a:r>
            <a:r>
              <a:rPr b="1" dirty="0" sz="1400">
                <a:latin typeface="Arial"/>
                <a:cs typeface="Arial"/>
              </a:rPr>
              <a:t>(977) </a:t>
            </a:r>
            <a:r>
              <a:rPr b="1" dirty="0" sz="1400" spc="-10">
                <a:latin typeface="Arial"/>
                <a:cs typeface="Arial"/>
              </a:rPr>
              <a:t>169-51-</a:t>
            </a:r>
            <a:r>
              <a:rPr b="1" dirty="0" sz="1400" spc="-25">
                <a:latin typeface="Arial"/>
                <a:cs typeface="Arial"/>
              </a:rPr>
              <a:t>05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48588" name="object 6"/>
          <p:cNvSpPr txBox="1"/>
          <p:nvPr/>
        </p:nvSpPr>
        <p:spPr>
          <a:xfrm>
            <a:off x="12789534" y="8266938"/>
            <a:ext cx="1304290" cy="4197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400" spc="-10">
                <a:solidFill>
                  <a:srgbClr val="FF0000"/>
                </a:solidFill>
                <a:latin typeface="Arial"/>
                <a:cs typeface="Arial"/>
              </a:rPr>
              <a:t>Сайт: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1" dirty="0" sz="1400" spc="-10">
                <a:latin typeface="Arial"/>
                <a:cs typeface="Arial"/>
              </a:rPr>
              <a:t>himki-library.ru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48589" name="object 7"/>
          <p:cNvSpPr txBox="1"/>
          <p:nvPr/>
        </p:nvSpPr>
        <p:spPr>
          <a:xfrm>
            <a:off x="253085" y="1181861"/>
            <a:ext cx="1114425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20">
                <a:solidFill>
                  <a:srgbClr val="FF0000"/>
                </a:solidFill>
                <a:latin typeface="Arial"/>
                <a:cs typeface="Arial"/>
              </a:rPr>
              <a:t>ВТОРНИК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4" name="object 8"/>
          <p:cNvGraphicFramePr>
            <a:graphicFrameLocks noGrp="1"/>
          </p:cNvGraphicFramePr>
          <p:nvPr/>
        </p:nvGraphicFramePr>
        <p:xfrm>
          <a:off x="138087" y="1589912"/>
          <a:ext cx="3832860" cy="2889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2340"/>
                <a:gridCol w="2890520"/>
              </a:tblGrid>
              <a:tr h="0">
                <a:tc>
                  <a:txBody>
                    <a:bodyPr/>
                    <a:p>
                      <a:pPr algn="l"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l"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21:00</a:t>
                      </a:r>
                      <a:endParaRPr baseline="0" b="1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 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95123">
                <a:tc>
                  <a:txBody>
                    <a:bodyPr/>
                    <a:p>
                      <a:pPr algn="l" marL="25200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baseline="0" b="1" dirty="0" sz="1200" kern="0" spc="0">
                          <a:latin typeface="Times New Roman"/>
                          <a:cs typeface="Times New Roman"/>
                        </a:rPr>
                        <a:t>14:00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  <a:p>
                      <a:pPr algn="l"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 marR="125095">
                        <a:lnSpc>
                          <a:spcPct val="114399"/>
                        </a:lnSpc>
                        <a:spcBef>
                          <a:spcPts val="1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«Активное</a:t>
                      </a:r>
                      <a:r>
                        <a:rPr b="1" dirty="0" sz="900" spc="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 err="1">
                          <a:latin typeface="Arial"/>
                          <a:cs typeface="Arial"/>
                        </a:rPr>
                        <a:t>долголетие</a:t>
                      </a:r>
                      <a:r>
                        <a:rPr b="1" dirty="0" sz="900" spc="-10" smtClean="0">
                          <a:latin typeface="Arial"/>
                          <a:cs typeface="Arial"/>
                        </a:rPr>
                        <a:t>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93092">
                <a:tc>
                  <a:txBody>
                    <a:bodyPr/>
                    <a:p>
                      <a:pPr algn="l" marL="25200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6:3</a:t>
                      </a: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  <a:p>
                      <a:pPr algn="l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aseline="0" b="1" dirty="0" sz="1200" kern="0" spc="0">
                          <a:latin typeface="Times New Roman"/>
                          <a:cs typeface="Times New Roman"/>
                        </a:rPr>
                        <a:t>18:00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b="1" dirty="0" sz="900" lang="ru-RU" spc="-10" smtClean="0">
                          <a:latin typeface="Arial"/>
                          <a:cs typeface="Arial"/>
                        </a:rPr>
                        <a:t>НАСТОЛКА</a:t>
                      </a:r>
                      <a:r>
                        <a:rPr baseline="0" b="1" dirty="0" sz="900" lang="ru-RU" spc="-10" smtClean="0">
                          <a:latin typeface="Arial"/>
                          <a:cs typeface="Arial"/>
                        </a:rPr>
                        <a:t> С ТОЛКОМ</a:t>
                      </a:r>
                      <a:r>
                        <a:rPr b="1" dirty="0" sz="900" spc="-5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pc="-25" smtClean="0">
                          <a:latin typeface="Arial"/>
                          <a:cs typeface="Arial"/>
                        </a:rPr>
                        <a:t>10</a:t>
                      </a:r>
                      <a:r>
                        <a:rPr b="1" dirty="0" sz="900" spc="-25" smtClean="0">
                          <a:latin typeface="Arial"/>
                          <a:cs typeface="Arial"/>
                        </a:rPr>
                        <a:t>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игротека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58128">
                <a:tc>
                  <a:txBody>
                    <a:bodyPr/>
                    <a:p>
                      <a:pPr algn="l" marL="252000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baseline="0" b="1" dirty="0" sz="1200" kern="0" spc="0">
                          <a:latin typeface="Times New Roman"/>
                          <a:cs typeface="Times New Roman"/>
                        </a:rPr>
                        <a:t>18:00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  <a:p>
                      <a:pPr algn="l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aseline="0" b="1" dirty="0" sz="1200" kern="0" spc="0">
                          <a:latin typeface="Times New Roman"/>
                          <a:cs typeface="Times New Roman"/>
                        </a:rPr>
                        <a:t>20:00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b="1" dirty="0" sz="1000" lang="ru-RU" smtClean="0">
                          <a:latin typeface="Arial"/>
                          <a:cs typeface="Arial"/>
                        </a:rPr>
                        <a:t>«ИВАН-ДА-МАРЬЯ» 7+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b="1" dirty="0" sz="1000" lang="ru-RU" smtClean="0">
                          <a:latin typeface="Arial"/>
                          <a:cs typeface="Arial"/>
                        </a:rPr>
                        <a:t>театральная студия</a:t>
                      </a:r>
                      <a:endParaRPr b="1" dirty="0" sz="1000" lang="ru-RU">
                        <a:latin typeface="Arial"/>
                        <a:cs typeface="Arial"/>
                      </a:endParaRPr>
                    </a:p>
                  </a:txBody>
                  <a:tcPr marL="0" marR="0" marT="59054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128">
                <a:tc>
                  <a:txBody>
                    <a:bodyPr/>
                    <a:p>
                      <a:pPr algn="l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18:00</a:t>
                      </a:r>
                    </a:p>
                    <a:p>
                      <a:pPr algn="l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20:00</a:t>
                      </a:r>
                      <a:endParaRPr baseline="0" b="1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9588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387350">
                        <a:lnSpc>
                          <a:spcPct val="114399"/>
                        </a:lnSpc>
                        <a:spcBef>
                          <a:spcPts val="2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СТЕНДОВОЕ МОДЕЛИРОВАНИЕ 8+</a:t>
                      </a:r>
                    </a:p>
                    <a:p>
                      <a:pPr marL="52069" marR="387350">
                        <a:lnSpc>
                          <a:spcPct val="114399"/>
                        </a:lnSpc>
                        <a:spcBef>
                          <a:spcPts val="2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кружок изготовления моделей-копии с разыгрыванием сражений для подростков</a:t>
                      </a:r>
                    </a:p>
                    <a:p>
                      <a:pPr marL="52069" marR="387350">
                        <a:lnSpc>
                          <a:spcPct val="114399"/>
                        </a:lnSpc>
                        <a:spcBef>
                          <a:spcPts val="25"/>
                        </a:spcBef>
                      </a:pP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0" name="object 9"/>
          <p:cNvSpPr txBox="1"/>
          <p:nvPr/>
        </p:nvSpPr>
        <p:spPr>
          <a:xfrm>
            <a:off x="4057650" y="1181861"/>
            <a:ext cx="823594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10">
                <a:solidFill>
                  <a:srgbClr val="FF0000"/>
                </a:solidFill>
                <a:latin typeface="Arial"/>
                <a:cs typeface="Arial"/>
              </a:rPr>
              <a:t>СРЕДА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5" name="object 10"/>
          <p:cNvGraphicFramePr>
            <a:graphicFrameLocks noGrp="1"/>
          </p:cNvGraphicFramePr>
          <p:nvPr/>
        </p:nvGraphicFramePr>
        <p:xfrm>
          <a:off x="4062221" y="1539875"/>
          <a:ext cx="3424429" cy="3904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808"/>
                <a:gridCol w="2692621"/>
              </a:tblGrid>
              <a:tr h="195197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11:00</a:t>
                      </a: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21:00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 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77531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14:00</a:t>
                      </a: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16:00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ДУШЕВНЫЙ КИНОЗАЛ 14+</a:t>
                      </a: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Клуб любителей мирового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кинематографа</a:t>
                      </a:r>
                      <a:endParaRPr b="1"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25096">
                <a:tc>
                  <a:txBody>
                    <a:bodyPr/>
                    <a:p>
                      <a:pPr marL="208279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14:00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08279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«Активное 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25096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16:00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БУДЬ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ТРЕНДЕ!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обучение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работе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с</a:t>
                      </a:r>
                      <a:r>
                        <a:rPr b="1"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гаджетами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в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 marR="549910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«Активное долголетие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491204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 smtClean="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ШПУЛЬКА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рукоделия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833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b="1" dirty="0" sz="900" lang="en-US" spc="-10" smtClean="0">
                          <a:latin typeface="Arial"/>
                          <a:cs typeface="Arial"/>
                        </a:rPr>
                        <a:t>MOSCOW CHESS SCHOOL</a:t>
                      </a:r>
                      <a:r>
                        <a:rPr b="1" dirty="0" sz="900" lang="ru-RU" spc="-1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 smtClean="0">
                          <a:latin typeface="Arial"/>
                          <a:cs typeface="Arial"/>
                        </a:rPr>
                        <a:t>5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шахматный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err="1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204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18:00</a:t>
                      </a: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19:00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АРТ-ЭКСПЕРТ 8+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курс по живописи студии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«АРТБУЗ»</a:t>
                      </a:r>
                      <a:endParaRPr b="1" dirty="0" sz="900">
                        <a:latin typeface="Arial"/>
                        <a:cs typeface="Arial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1" name="object 11"/>
          <p:cNvSpPr txBox="1"/>
          <p:nvPr/>
        </p:nvSpPr>
        <p:spPr>
          <a:xfrm>
            <a:off x="7631430" y="1181861"/>
            <a:ext cx="1077595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10">
                <a:solidFill>
                  <a:srgbClr val="FF0000"/>
                </a:solidFill>
                <a:latin typeface="Arial"/>
                <a:cs typeface="Arial"/>
              </a:rPr>
              <a:t>ЧЕТВЕРГ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6" name="object 12"/>
          <p:cNvGraphicFramePr>
            <a:graphicFrameLocks noGrp="1"/>
          </p:cNvGraphicFramePr>
          <p:nvPr/>
        </p:nvGraphicFramePr>
        <p:xfrm>
          <a:off x="7631430" y="1539875"/>
          <a:ext cx="3815715" cy="43195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5365"/>
                <a:gridCol w="2800350"/>
              </a:tblGrid>
              <a:tr h="461339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11:00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13:00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b="1" dirty="0" sz="1000">
                          <a:latin typeface="Arial"/>
                          <a:cs typeface="Arial"/>
                        </a:rPr>
                        <a:t>«ЛЮБИМЫЙ</a:t>
                      </a:r>
                      <a:r>
                        <a:rPr b="1"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>
                          <a:latin typeface="Arial"/>
                          <a:cs typeface="Arial"/>
                        </a:rPr>
                        <a:t>САД»</a:t>
                      </a:r>
                      <a:r>
                        <a:rPr b="1"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 spc="-25">
                          <a:latin typeface="Arial"/>
                          <a:cs typeface="Arial"/>
                        </a:rPr>
                        <a:t>55+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6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садоводов-любителей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325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11:00</a:t>
                      </a: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21:00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 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385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13:00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15:00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ОПАЛЕННЫЕ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ВОЙНОЙ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встреча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клуба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«детей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войны»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 marR="1144905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(каждый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последний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четверг месяца)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56013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14:00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«Активное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05687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16:00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МИМИШКИ</a:t>
                      </a:r>
                      <a:r>
                        <a:rPr b="1" dirty="0" sz="900" lang="ru-RU" spc="-5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ИЗ</a:t>
                      </a:r>
                      <a:r>
                        <a:rPr b="1" dirty="0" sz="900" lang="ru-RU" spc="-25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ФЕТРА</a:t>
                      </a:r>
                      <a:r>
                        <a:rPr b="1" dirty="0" sz="900" lang="ru-RU" spc="-2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pc="-25" smtClean="0">
                          <a:latin typeface="Arial"/>
                          <a:cs typeface="Arial"/>
                        </a:rPr>
                        <a:t>5+</a:t>
                      </a:r>
                      <a:endParaRPr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lang="ru-RU" spc="-3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pc="-10" smtClean="0">
                          <a:latin typeface="Arial"/>
                          <a:cs typeface="Arial"/>
                        </a:rPr>
                        <a:t>рукоделия</a:t>
                      </a:r>
                      <a:endParaRPr dirty="0" sz="900" lang="ru-RU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05687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18:00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20:00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b="1" dirty="0" sz="1000" smtClean="0">
                          <a:latin typeface="Arial"/>
                          <a:cs typeface="Arial"/>
                        </a:rPr>
                        <a:t>ЛИТО</a:t>
                      </a:r>
                      <a:r>
                        <a:rPr b="1" dirty="0" sz="1000" spc="-4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>
                          <a:latin typeface="Arial"/>
                          <a:cs typeface="Arial"/>
                        </a:rPr>
                        <a:t>ХИМКИ</a:t>
                      </a:r>
                      <a:r>
                        <a:rPr b="1"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 spc="-25" smtClean="0">
                          <a:latin typeface="Arial"/>
                          <a:cs typeface="Arial"/>
                        </a:rPr>
                        <a:t>1</a:t>
                      </a:r>
                      <a:r>
                        <a:rPr b="1" dirty="0" sz="1000" lang="ru-RU" spc="-25" smtClean="0">
                          <a:latin typeface="Arial"/>
                          <a:cs typeface="Arial"/>
                        </a:rPr>
                        <a:t>8</a:t>
                      </a:r>
                      <a:r>
                        <a:rPr b="1" dirty="0" sz="1000" spc="-25" smtClean="0">
                          <a:latin typeface="Arial"/>
                          <a:cs typeface="Arial"/>
                        </a:rPr>
                        <a:t>+</a:t>
                      </a:r>
                      <a:endParaRPr dirty="0" sz="10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Литературное объединение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b="1" dirty="0" sz="900" err="1" smtClean="0">
                          <a:latin typeface="Arial"/>
                          <a:cs typeface="Arial"/>
                        </a:rPr>
                        <a:t>каждый</a:t>
                      </a:r>
                      <a:r>
                        <a:rPr b="1" dirty="0" sz="900" spc="-65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второй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и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четвертый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четверг)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460209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18:00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20:00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</a:pPr>
                      <a:r>
                        <a:rPr b="1" dirty="0" sz="1000" smtClean="0">
                          <a:latin typeface="Arial"/>
                          <a:cs typeface="Arial"/>
                        </a:rPr>
                        <a:t>СТЕНДОВОЕ</a:t>
                      </a:r>
                      <a:r>
                        <a:rPr b="1" dirty="0" sz="1000" spc="-3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 spc="-10">
                          <a:latin typeface="Arial"/>
                          <a:cs typeface="Arial"/>
                        </a:rPr>
                        <a:t>МОДЕЛИРОВАНИЕ</a:t>
                      </a:r>
                      <a:r>
                        <a:rPr b="1" dirty="0" sz="1000" spc="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1000" spc="-25">
                          <a:latin typeface="Arial"/>
                          <a:cs typeface="Arial"/>
                        </a:rPr>
                        <a:t>8+</a:t>
                      </a:r>
                      <a:endParaRPr dirty="0" sz="1000">
                        <a:latin typeface="Arial"/>
                        <a:cs typeface="Arial"/>
                      </a:endParaRPr>
                    </a:p>
                    <a:p>
                      <a:pPr marL="52705" marR="295910">
                        <a:lnSpc>
                          <a:spcPct val="114599"/>
                        </a:lnSpc>
                        <a:spcBef>
                          <a:spcPts val="2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изготовления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моделей-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копии</a:t>
                      </a:r>
                      <a:r>
                        <a:rPr b="1" dirty="0" sz="900" spc="-5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с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разыгрыванием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сражений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для</a:t>
                      </a:r>
                      <a:r>
                        <a:rPr b="1" dirty="0" sz="900" spc="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подростков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71">
                <a:tc>
                  <a:txBody>
                    <a:bodyPr/>
                    <a:p>
                      <a:pPr algn="l" marL="2501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  <a:p>
                      <a:pPr algn="l" marL="25019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aseline="0" b="1" dirty="0" sz="1200" kern="0" lang="ru-RU" spc="0" smtClean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baseline="0" b="1" dirty="0" sz="1200" kern="0" spc="0" smtClean="0">
                          <a:latin typeface="Times New Roman"/>
                          <a:cs typeface="Times New Roman"/>
                        </a:rPr>
                        <a:t>:00</a:t>
                      </a:r>
                      <a:endParaRPr baseline="0" dirty="0" sz="1200" kern="0" spc="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b="1" dirty="0" sz="900" spc="-10">
                          <a:latin typeface="Arial"/>
                          <a:cs typeface="Arial"/>
                        </a:rPr>
                        <a:t>«ИВАН-ДА-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МАРЬЯ»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театральная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err="1">
                          <a:latin typeface="Arial"/>
                          <a:cs typeface="Arial"/>
                        </a:rPr>
                        <a:t>студия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2" name="object 13"/>
          <p:cNvSpPr txBox="1"/>
          <p:nvPr/>
        </p:nvSpPr>
        <p:spPr>
          <a:xfrm>
            <a:off x="11498134" y="1181861"/>
            <a:ext cx="1156335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10">
                <a:solidFill>
                  <a:srgbClr val="FF0000"/>
                </a:solidFill>
                <a:latin typeface="Arial"/>
                <a:cs typeface="Arial"/>
              </a:rPr>
              <a:t>ПЯТНИЦА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7" name="object 14"/>
          <p:cNvGraphicFramePr>
            <a:graphicFrameLocks noGrp="1"/>
          </p:cNvGraphicFramePr>
          <p:nvPr/>
        </p:nvGraphicFramePr>
        <p:xfrm>
          <a:off x="11610593" y="1505837"/>
          <a:ext cx="3515107" cy="3445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5344"/>
                <a:gridCol w="2659763"/>
              </a:tblGrid>
              <a:tr h="573152">
                <a:tc>
                  <a:txBody>
                    <a:bodyPr/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11:00</a:t>
                      </a:r>
                    </a:p>
                    <a:p>
                      <a:pPr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21:00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39775">
                <a:tc>
                  <a:txBody>
                    <a:bodyPr/>
                    <a:p>
                      <a:pPr marL="25019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14:00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 marR="723900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«Активное 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55625">
                <a:tc>
                  <a:txBody>
                    <a:bodyPr/>
                    <a:p>
                      <a:pPr marL="25019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16:00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b="1" dirty="0" sz="900" smtClean="0">
                          <a:latin typeface="Arial"/>
                          <a:cs typeface="Arial"/>
                        </a:rPr>
                        <a:t>БУДЬ</a:t>
                      </a:r>
                      <a:r>
                        <a:rPr b="1" dirty="0" sz="900" spc="-2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ТРЕНДЕ!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 marR="317500">
                        <a:lnSpc>
                          <a:spcPts val="1250"/>
                        </a:lnSpc>
                        <a:spcBef>
                          <a:spcPts val="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обучение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работе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с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гаджетами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рамках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6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«Активное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9590">
                <a:tc>
                  <a:txBody>
                    <a:bodyPr/>
                    <a:p>
                      <a:pPr marL="2501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18:00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ЗАТЕЙНИКИ</a:t>
                      </a:r>
                      <a:r>
                        <a:rPr b="1"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pc="-25" smtClean="0">
                          <a:latin typeface="Arial"/>
                          <a:cs typeface="Arial"/>
                        </a:rPr>
                        <a:t>5</a:t>
                      </a:r>
                      <a:r>
                        <a:rPr b="1" dirty="0" sz="900" spc="-25" smtClean="0">
                          <a:latin typeface="Arial"/>
                          <a:cs typeface="Arial"/>
                        </a:rPr>
                        <a:t>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творческого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развития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529590">
                <a:tc>
                  <a:txBody>
                    <a:bodyPr/>
                    <a:p>
                      <a:pPr marL="2501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17:00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b="1" dirty="0" sz="900" spc="-10">
                          <a:latin typeface="Arial"/>
                          <a:cs typeface="Arial"/>
                        </a:rPr>
                        <a:t>«ИВАН-ДА-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МАРЬЯ»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err="1">
                          <a:latin typeface="Arial"/>
                          <a:cs typeface="Arial"/>
                        </a:rPr>
                        <a:t>театральная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err="1" smtClean="0">
                          <a:latin typeface="Arial"/>
                          <a:cs typeface="Arial"/>
                        </a:rPr>
                        <a:t>студия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517272">
                <a:tc>
                  <a:txBody>
                    <a:bodyPr/>
                    <a:p>
                      <a:pPr marL="2501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18:00</a:t>
                      </a: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19:00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3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БУФЕТ 18+</a:t>
                      </a: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книжный клуб (последняя пятница месяца)</a:t>
                      </a:r>
                      <a:endParaRPr b="1" dirty="0" sz="9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3" name="object 15"/>
          <p:cNvSpPr txBox="1"/>
          <p:nvPr/>
        </p:nvSpPr>
        <p:spPr>
          <a:xfrm>
            <a:off x="253085" y="5913120"/>
            <a:ext cx="1127760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20">
                <a:solidFill>
                  <a:srgbClr val="FF0000"/>
                </a:solidFill>
                <a:latin typeface="Arial"/>
                <a:cs typeface="Arial"/>
              </a:rPr>
              <a:t>СУББОТА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8" name="object 16"/>
          <p:cNvGraphicFramePr>
            <a:graphicFrameLocks noGrp="1"/>
          </p:cNvGraphicFramePr>
          <p:nvPr/>
        </p:nvGraphicFramePr>
        <p:xfrm>
          <a:off x="145097" y="6350002"/>
          <a:ext cx="4343400" cy="24396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4449"/>
                <a:gridCol w="3268951"/>
              </a:tblGrid>
              <a:tr h="0">
                <a:tc>
                  <a:txBody>
                    <a:bodyPr/>
                    <a:p>
                      <a:pPr marL="208279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    11:00</a:t>
                      </a:r>
                    </a:p>
                    <a:p>
                      <a:pPr marL="208279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    21:00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 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4176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:0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ШКОЛА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ПРОГРАММИРОВАНИЯ</a:t>
                      </a:r>
                      <a:r>
                        <a:rPr b="1" dirty="0" sz="900" spc="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CODDY</a:t>
                      </a:r>
                      <a:r>
                        <a:rPr b="1" dirty="0" sz="900" spc="25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 err="1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spc="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 err="1" smtClean="0">
                          <a:latin typeface="Arial"/>
                          <a:cs typeface="Arial"/>
                        </a:rPr>
                        <a:t>программирования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4176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14:00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КАПИТОШКА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6+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клуб любителей мультфильмов</a:t>
                      </a:r>
                      <a:endParaRPr b="1"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176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12:00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b="1" dirty="0" sz="900" lang="en-US" spc="-10" smtClean="0">
                          <a:latin typeface="Arial"/>
                          <a:cs typeface="Arial"/>
                        </a:rPr>
                        <a:t>MOSCOW CHESS SCHOOL</a:t>
                      </a:r>
                      <a:r>
                        <a:rPr b="1" dirty="0" sz="900" spc="-5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 err="1">
                          <a:latin typeface="Arial"/>
                          <a:cs typeface="Arial"/>
                        </a:rPr>
                        <a:t>шахматный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err="1" smtClean="0">
                          <a:latin typeface="Arial"/>
                          <a:cs typeface="Arial"/>
                        </a:rPr>
                        <a:t>клуб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161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14:00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«Активное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4" name="object 17"/>
          <p:cNvSpPr txBox="1"/>
          <p:nvPr/>
        </p:nvSpPr>
        <p:spPr>
          <a:xfrm>
            <a:off x="4743450" y="5913120"/>
            <a:ext cx="1770380" cy="2997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1800" spc="-10">
                <a:solidFill>
                  <a:srgbClr val="FF0000"/>
                </a:solidFill>
                <a:latin typeface="Arial"/>
                <a:cs typeface="Arial"/>
              </a:rPr>
              <a:t>ВОСКРЕСЕНЬЕ</a:t>
            </a:r>
            <a:endParaRPr dirty="0" sz="1800">
              <a:latin typeface="Arial"/>
              <a:cs typeface="Arial"/>
            </a:endParaRPr>
          </a:p>
        </p:txBody>
      </p:sp>
      <p:graphicFrame>
        <p:nvGraphicFramePr>
          <p:cNvPr id="4194309" name="object 18"/>
          <p:cNvGraphicFramePr>
            <a:graphicFrameLocks noGrp="1"/>
          </p:cNvGraphicFramePr>
          <p:nvPr/>
        </p:nvGraphicFramePr>
        <p:xfrm>
          <a:off x="4743450" y="6358572"/>
          <a:ext cx="3733800" cy="3343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2819400"/>
              </a:tblGrid>
              <a:tr h="436245">
                <a:tc>
                  <a:txBody>
                    <a:bodyPr/>
                    <a:p>
                      <a:pPr algn="l" marL="396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l" marL="396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21:00</a:t>
                      </a:r>
                      <a:endParaRPr b="1"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6764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  <a:p>
                      <a:pPr marL="52069" marR="448309">
                        <a:lnSpc>
                          <a:spcPct val="114399"/>
                        </a:lnSpc>
                        <a:spcBef>
                          <a:spcPts val="10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ПАТРИОТИЧЕСКАЯ МАСТЕРСКАЯ 10+</a:t>
                      </a:r>
                    </a:p>
                  </a:txBody>
                  <a:tcPr marL="0" marR="0" marT="5905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6245">
                <a:tc>
                  <a:txBody>
                    <a:bodyPr/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15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13:00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ENGLISH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SERIOUS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 английского</a:t>
                      </a:r>
                      <a:r>
                        <a:rPr b="1"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языка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по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мультфильмам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p>
                      <a:pPr algn="ctr" marL="25200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12:00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dirty="0" sz="900">
                        <a:latin typeface="Times New Roman"/>
                        <a:cs typeface="Times New Roman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ШКОЛА</a:t>
                      </a:r>
                      <a:r>
                        <a:rPr b="1"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ПРОГРАММИРОВАНИЯ</a:t>
                      </a:r>
                      <a:r>
                        <a:rPr b="1" dirty="0" sz="900" spc="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CODDY</a:t>
                      </a:r>
                      <a:r>
                        <a:rPr b="1" dirty="0" sz="900" spc="1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7+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b="1" dirty="0" sz="900" err="1">
                          <a:latin typeface="Arial"/>
                          <a:cs typeface="Arial"/>
                        </a:rPr>
                        <a:t>кружок</a:t>
                      </a:r>
                      <a:r>
                        <a:rPr b="1" dirty="0" sz="900" spc="2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 err="1" smtClean="0">
                          <a:latin typeface="Arial"/>
                          <a:cs typeface="Arial"/>
                        </a:rPr>
                        <a:t>программирования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0000"/>
                      </a:solidFill>
                      <a:prstDash val="soli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60">
                <a:tc>
                  <a:txBody>
                    <a:bodyPr/>
                    <a:p>
                      <a:pPr algn="ctr" marL="25200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b="1" dirty="0" sz="1200" spc="-10">
                          <a:latin typeface="Times New Roman"/>
                          <a:cs typeface="Times New Roman"/>
                        </a:rPr>
                        <a:t>14:00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  <a:p>
                      <a:pPr algn="ctr" marL="2520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b="1" dirty="0" sz="1200" lang="ru-RU" spc="-1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b="1" dirty="0" sz="1200" spc="-10" smtClean="0">
                          <a:latin typeface="Times New Roman"/>
                          <a:cs typeface="Times New Roman"/>
                        </a:rPr>
                        <a:t>:00</a:t>
                      </a:r>
                      <a:endParaRPr dirty="0" sz="1200">
                        <a:latin typeface="Times New Roman"/>
                        <a:cs typeface="Times New Roman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70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ШАХМАТНЫЕ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КОРОЛИ</a:t>
                      </a:r>
                      <a:r>
                        <a:rPr b="1"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25">
                          <a:latin typeface="Arial"/>
                          <a:cs typeface="Arial"/>
                        </a:rPr>
                        <a:t>55+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клуб</a:t>
                      </a:r>
                      <a:r>
                        <a:rPr b="1" dirty="0" sz="900" spc="-1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шахматистов</a:t>
                      </a:r>
                      <a:r>
                        <a:rPr b="1" dirty="0" sz="900" spc="-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–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любителей</a:t>
                      </a:r>
                      <a:endParaRPr dirty="0" sz="900">
                        <a:latin typeface="Arial"/>
                        <a:cs typeface="Arial"/>
                      </a:endParaRPr>
                    </a:p>
                    <a:p>
                      <a:pPr marL="527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b="1" dirty="0" sz="900">
                          <a:latin typeface="Arial"/>
                          <a:cs typeface="Arial"/>
                        </a:rPr>
                        <a:t>в</a:t>
                      </a:r>
                      <a:r>
                        <a:rPr b="1"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рамках</a:t>
                      </a:r>
                      <a:r>
                        <a:rPr b="1"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программы</a:t>
                      </a:r>
                      <a:r>
                        <a:rPr b="1"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>
                          <a:latin typeface="Arial"/>
                          <a:cs typeface="Arial"/>
                        </a:rPr>
                        <a:t>«Активное</a:t>
                      </a:r>
                      <a:r>
                        <a:rPr b="1" dirty="0" sz="900" spc="-10">
                          <a:latin typeface="Arial"/>
                          <a:cs typeface="Arial"/>
                        </a:rPr>
                        <a:t> долголетие»</a:t>
                      </a:r>
                      <a:endParaRPr dirty="0"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60">
                <a:tc>
                  <a:txBody>
                    <a:bodyPr/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18:00</a:t>
                      </a:r>
                    </a:p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19:00</a:t>
                      </a:r>
                    </a:p>
                  </a:txBody>
                  <a:tcPr marL="0" marR="0" marT="62229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СТИВЕН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ХОЛМСОВИЧ ФРАЙ 12+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молодежный</a:t>
                      </a:r>
                      <a:r>
                        <a:rPr baseline="0" b="1" dirty="0" sz="900" lang="ru-RU" smtClean="0">
                          <a:latin typeface="Arial"/>
                          <a:cs typeface="Arial"/>
                        </a:rPr>
                        <a:t> </a:t>
                      </a: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книжный клуб (последнее воскресенье месяца)</a:t>
                      </a:r>
                    </a:p>
                  </a:txBody>
                  <a:tcPr marL="0" marR="0" marT="1130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60">
                <a:tc>
                  <a:txBody>
                    <a:bodyPr/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18:00</a:t>
                      </a:r>
                    </a:p>
                    <a:p>
                      <a:pPr algn="ctr" marL="252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b="1" dirty="0" sz="1200" lang="ru-RU" smtClean="0">
                          <a:latin typeface="Times New Roman"/>
                          <a:cs typeface="Times New Roman"/>
                        </a:rPr>
                        <a:t>19:00</a:t>
                      </a:r>
                      <a:endParaRPr b="1" dirty="0" sz="1200" lang="ru-RU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62229" marB="0">
                    <a:lnL w="12700">
                      <a:solidFill>
                        <a:srgbClr val="FF0000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ARTБУЗ 7+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b="1" dirty="0" sz="900" lang="ru-RU" smtClean="0">
                          <a:latin typeface="Arial"/>
                          <a:cs typeface="Arial"/>
                        </a:rPr>
                        <a:t>Кружок по живописи </a:t>
                      </a: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b="1" dirty="0" sz="900" lang="ru-RU" smtClean="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8595" name="object 19"/>
          <p:cNvSpPr txBox="1"/>
          <p:nvPr/>
        </p:nvSpPr>
        <p:spPr>
          <a:xfrm>
            <a:off x="11961621" y="9156953"/>
            <a:ext cx="2383155" cy="3911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dirty="0" sz="1200" spc="-10">
                <a:solidFill>
                  <a:srgbClr val="FFFFFF"/>
                </a:solidFill>
                <a:latin typeface="Arial"/>
                <a:cs typeface="Arial"/>
              </a:rPr>
              <a:t>«ПЕРЕЗАГРУЗКА»</a:t>
            </a:r>
            <a:r>
              <a:rPr b="1"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1200" spc="-10">
                <a:solidFill>
                  <a:srgbClr val="FFFFFF"/>
                </a:solidFill>
                <a:latin typeface="Arial"/>
                <a:cs typeface="Arial"/>
              </a:rPr>
              <a:t>БИБЛИОТЕК ПОДМОСКОВЬЯ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935269987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-935269987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Тема Office">
  <a:themeElements>
    <a:clrScheme name="Стандартная-935269987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Office135616331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Презентация PowerPoint</dc:title>
  <dc:creator>Анна Тютюнькова</dc:creator>
  <cp:lastModifiedBy>hcbs-hp</cp:lastModifiedBy>
  <dcterms:created xsi:type="dcterms:W3CDTF">2024-05-30T06:39:38Z</dcterms:created>
  <dcterms:modified xsi:type="dcterms:W3CDTF">2025-09-23T10:31:34Z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2024-05-30T00:00:00Z</vt:filetime>
  </property>
  <property fmtid="{D5CDD505-2E9C-101B-9397-08002B2CF9AE}" pid="5" name="Producer">
    <vt:lpwstr>Microsoft® PowerPoint® 2010</vt:lpwstr>
  </property>
</Properties>
</file>